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42" r:id="rId1"/>
  </p:sldMasterIdLst>
  <p:notesMasterIdLst>
    <p:notesMasterId r:id="rId14"/>
  </p:notes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</p:sldIdLst>
  <p:sldSz cx="109728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4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DEDB"/>
    <a:srgbClr val="083986"/>
    <a:srgbClr val="4C65AC"/>
    <a:srgbClr val="0B3C92"/>
    <a:srgbClr val="E61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41"/>
    <p:restoredTop sz="94513"/>
  </p:normalViewPr>
  <p:slideViewPr>
    <p:cSldViewPr>
      <p:cViewPr>
        <p:scale>
          <a:sx n="102" d="100"/>
          <a:sy n="102" d="100"/>
        </p:scale>
        <p:origin x="1136" y="-64"/>
      </p:cViewPr>
      <p:guideLst>
        <p:guide orient="horz" pos="2160"/>
        <p:guide pos="34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64B37-5827-1948-9F38-5B55D57C0248}" type="datetimeFigureOut">
              <a:rPr lang="en-US" smtClean="0"/>
              <a:t>4/26/17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1FBD54-2854-284B-B539-1D546E7BF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16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</a:t>
            </a:r>
            <a:r>
              <a:rPr lang="en-US"/>
              <a:t> wants to introduce, Javier, you like to talk?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BD54-2854-284B-B539-1D546E7BFA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0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Javier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BD54-2854-284B-B539-1D546E7BFA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9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Gabe</a:t>
            </a:r>
            <a:r>
              <a:rPr lang="en-US"/>
              <a:t> talks since it was your basically idea (SUPER ENTHUSIASTIC GABE, YAY, THE PLUMBER IS COMING TO INVEST IN US YAY!!)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BD54-2854-284B-B539-1D546E7BFA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71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Kelly</a:t>
            </a:r>
            <a:r>
              <a:rPr lang="en-US"/>
              <a:t> talks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BD54-2854-284B-B539-1D546E7BFA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06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Rach</a:t>
            </a:r>
            <a:r>
              <a:rPr lang="en-US"/>
              <a:t> slide/talks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BD54-2854-284B-B539-1D546E7BFA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839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Rach</a:t>
            </a:r>
            <a:r>
              <a:rPr lang="en-US"/>
              <a:t> talk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BD54-2854-284B-B539-1D546E7BFA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391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Kelly</a:t>
            </a:r>
            <a:r>
              <a:rPr lang="en-US"/>
              <a:t> slide/talks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BD54-2854-284B-B539-1D546E7BFA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64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Javier’s</a:t>
            </a:r>
            <a:r>
              <a:rPr lang="en-US"/>
              <a:t> slide/talk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1FBD54-2854-284B-B539-1D546E7BFA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932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09728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09728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7552" y="758952"/>
            <a:ext cx="905256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spc="-45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0046" y="4455621"/>
            <a:ext cx="905256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160" cap="all" spc="180" baseline="0">
                <a:solidFill>
                  <a:schemeClr val="tx2"/>
                </a:solidFill>
                <a:latin typeface="+mj-lt"/>
              </a:defRPr>
            </a:lvl1pPr>
            <a:lvl2pPr marL="411480" indent="0" algn="ctr">
              <a:buNone/>
              <a:defRPr sz="2160"/>
            </a:lvl2pPr>
            <a:lvl3pPr marL="822960" indent="0" algn="ctr">
              <a:buNone/>
              <a:defRPr sz="2160"/>
            </a:lvl3pPr>
            <a:lvl4pPr marL="1234440" indent="0" algn="ctr">
              <a:buNone/>
              <a:defRPr sz="1800"/>
            </a:lvl4pPr>
            <a:lvl5pPr marL="1645920" indent="0" algn="ctr">
              <a:buNone/>
              <a:defRPr sz="1800"/>
            </a:lvl5pPr>
            <a:lvl6pPr marL="2057400" indent="0" algn="ctr">
              <a:buNone/>
              <a:defRPr sz="1800"/>
            </a:lvl6pPr>
            <a:lvl7pPr marL="2468880" indent="0" algn="ctr">
              <a:buNone/>
              <a:defRPr sz="1800"/>
            </a:lvl7pPr>
            <a:lvl8pPr marL="2880360" indent="0" algn="ctr">
              <a:buNone/>
              <a:defRPr sz="1800"/>
            </a:lvl8pPr>
            <a:lvl9pPr marL="329184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086892" y="4343400"/>
            <a:ext cx="88879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58" y="6400800"/>
            <a:ext cx="10969943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334316"/>
            <a:ext cx="10969943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0" y="412302"/>
            <a:ext cx="236601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0" y="412302"/>
            <a:ext cx="696087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58" y="6400800"/>
            <a:ext cx="10969943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334316"/>
            <a:ext cx="10969943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552" y="758952"/>
            <a:ext cx="905256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72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4453128"/>
            <a:ext cx="905256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160" cap="all" spc="180" baseline="0">
                <a:solidFill>
                  <a:schemeClr val="tx2"/>
                </a:solidFill>
                <a:latin typeface="+mj-lt"/>
              </a:defRPr>
            </a:lvl1pPr>
            <a:lvl2pPr marL="41148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086892" y="4343400"/>
            <a:ext cx="88879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87552" y="286604"/>
            <a:ext cx="905256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7552" y="1845735"/>
            <a:ext cx="4443984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6128" y="1845735"/>
            <a:ext cx="4443984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87552" y="286604"/>
            <a:ext cx="905256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1846052"/>
            <a:ext cx="4443984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800" b="0" cap="all" baseline="0">
                <a:solidFill>
                  <a:schemeClr val="tx2"/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7552" y="2582335"/>
            <a:ext cx="4443984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96128" y="1846052"/>
            <a:ext cx="4443984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800" b="0" cap="all" baseline="0">
                <a:solidFill>
                  <a:schemeClr val="tx2"/>
                </a:solidFill>
              </a:defRPr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6128" y="2582334"/>
            <a:ext cx="4443984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58" y="6400800"/>
            <a:ext cx="10969943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4" y="6334316"/>
            <a:ext cx="10969943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" y="0"/>
            <a:ext cx="364571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636064" y="0"/>
            <a:ext cx="5760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480" y="594359"/>
            <a:ext cx="2880360" cy="2286000"/>
          </a:xfrm>
        </p:spPr>
        <p:txBody>
          <a:bodyPr anchor="b">
            <a:normAutofit/>
          </a:bodyPr>
          <a:lstStyle>
            <a:lvl1pPr>
              <a:defRPr sz="324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540" y="731520"/>
            <a:ext cx="5843016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1480" y="2926080"/>
            <a:ext cx="288036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350">
                <a:solidFill>
                  <a:srgbClr val="FFFFFF"/>
                </a:solidFill>
              </a:defRPr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18961" y="6459786"/>
            <a:ext cx="2356659" cy="365125"/>
          </a:xfrm>
        </p:spPr>
        <p:txBody>
          <a:bodyPr/>
          <a:lstStyle>
            <a:lvl1pPr algn="l">
              <a:defRPr/>
            </a:lvl1pPr>
          </a:lstStyle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20540" y="6459786"/>
            <a:ext cx="418338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0969943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4" y="4915076"/>
            <a:ext cx="10969943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552" y="5074920"/>
            <a:ext cx="9102281" cy="822960"/>
          </a:xfrm>
        </p:spPr>
        <p:txBody>
          <a:bodyPr tIns="0" bIns="0" anchor="b">
            <a:noAutofit/>
          </a:bodyPr>
          <a:lstStyle>
            <a:lvl1pPr>
              <a:defRPr sz="324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" y="0"/>
            <a:ext cx="10972787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7552" y="5907024"/>
            <a:ext cx="9101938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540"/>
              </a:spcAft>
              <a:buNone/>
              <a:defRPr sz="1350">
                <a:solidFill>
                  <a:srgbClr val="FFFFFF"/>
                </a:solidFill>
              </a:defRPr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58" y="6400800"/>
            <a:ext cx="10969943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4" y="6334316"/>
            <a:ext cx="10969943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7552" y="286604"/>
            <a:ext cx="905256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1845734"/>
            <a:ext cx="905256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87552" y="6459786"/>
            <a:ext cx="22250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10">
                <a:solidFill>
                  <a:srgbClr val="FFFFFF"/>
                </a:solidFill>
              </a:defRPr>
            </a:lvl1pPr>
          </a:lstStyle>
          <a:p>
            <a:fld id="{95322252-292B-40B8-88F1-D890485FF077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7566" y="6459786"/>
            <a:ext cx="43405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1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0412" y="6459786"/>
            <a:ext cx="11808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rgbClr val="FFFFFF"/>
                </a:solidFill>
              </a:defRPr>
            </a:lvl1pPr>
          </a:lstStyle>
          <a:p>
            <a:fld id="{C8542E36-89DB-4B74-8F05-08C0B443EB32}" type="slidenum">
              <a:rPr lang="fr-FR" smtClean="0"/>
              <a:t>‹#›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074179" y="1737845"/>
            <a:ext cx="897026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8957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  <p:sldLayoutId id="2147484049" r:id="rId7"/>
    <p:sldLayoutId id="2147484050" r:id="rId8"/>
    <p:sldLayoutId id="2147484051" r:id="rId9"/>
    <p:sldLayoutId id="2147484052" r:id="rId10"/>
    <p:sldLayoutId id="2147484053" r:id="rId11"/>
  </p:sldLayoutIdLst>
  <p:txStyles>
    <p:titleStyle>
      <a:lvl1pPr algn="l" defTabSz="822960" rtl="0" eaLnBrk="1" latinLnBrk="0" hangingPunct="1">
        <a:lnSpc>
          <a:spcPct val="85000"/>
        </a:lnSpc>
        <a:spcBef>
          <a:spcPct val="0"/>
        </a:spcBef>
        <a:buNone/>
        <a:defRPr sz="4320" kern="1200" spc="-45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82296" indent="-82296" algn="l" defTabSz="822960" rtl="0" eaLnBrk="1" latinLnBrk="0" hangingPunct="1">
        <a:lnSpc>
          <a:spcPct val="90000"/>
        </a:lnSpc>
        <a:spcBef>
          <a:spcPts val="1080"/>
        </a:spcBef>
        <a:spcAft>
          <a:spcPts val="18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45643" indent="-164592" algn="l" defTabSz="822960" rtl="0" eaLnBrk="1" latinLnBrk="0" hangingPunct="1">
        <a:lnSpc>
          <a:spcPct val="90000"/>
        </a:lnSpc>
        <a:spcBef>
          <a:spcPts val="180"/>
        </a:spcBef>
        <a:spcAft>
          <a:spcPts val="360"/>
        </a:spcAft>
        <a:buClr>
          <a:schemeClr val="accent1"/>
        </a:buClr>
        <a:buFont typeface="Calibri" pitchFamily="34" charset="0"/>
        <a:buChar char="◦"/>
        <a:defRPr sz="16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10235" indent="-164592" algn="l" defTabSz="822960" rtl="0" eaLnBrk="1" latinLnBrk="0" hangingPunct="1">
        <a:lnSpc>
          <a:spcPct val="90000"/>
        </a:lnSpc>
        <a:spcBef>
          <a:spcPts val="180"/>
        </a:spcBef>
        <a:spcAft>
          <a:spcPts val="360"/>
        </a:spcAft>
        <a:buClr>
          <a:schemeClr val="accent1"/>
        </a:buClr>
        <a:buFont typeface="Calibri" pitchFamily="34" charset="0"/>
        <a:buChar char="◦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674827" indent="-164592" algn="l" defTabSz="822960" rtl="0" eaLnBrk="1" latinLnBrk="0" hangingPunct="1">
        <a:lnSpc>
          <a:spcPct val="90000"/>
        </a:lnSpc>
        <a:spcBef>
          <a:spcPts val="180"/>
        </a:spcBef>
        <a:spcAft>
          <a:spcPts val="360"/>
        </a:spcAft>
        <a:buClr>
          <a:schemeClr val="accent1"/>
        </a:buClr>
        <a:buFont typeface="Calibri" pitchFamily="34" charset="0"/>
        <a:buChar char="◦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39419" indent="-164592" algn="l" defTabSz="822960" rtl="0" eaLnBrk="1" latinLnBrk="0" hangingPunct="1">
        <a:lnSpc>
          <a:spcPct val="90000"/>
        </a:lnSpc>
        <a:spcBef>
          <a:spcPts val="180"/>
        </a:spcBef>
        <a:spcAft>
          <a:spcPts val="360"/>
        </a:spcAft>
        <a:buClr>
          <a:schemeClr val="accent1"/>
        </a:buClr>
        <a:buFont typeface="Calibri" pitchFamily="34" charset="0"/>
        <a:buChar char="◦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990000" indent="-205740" algn="l" defTabSz="822960" rtl="0" eaLnBrk="1" latinLnBrk="0" hangingPunct="1">
        <a:lnSpc>
          <a:spcPct val="90000"/>
        </a:lnSpc>
        <a:spcBef>
          <a:spcPts val="180"/>
        </a:spcBef>
        <a:spcAft>
          <a:spcPts val="360"/>
        </a:spcAft>
        <a:buClr>
          <a:schemeClr val="accent1"/>
        </a:buClr>
        <a:buFont typeface="Calibri" pitchFamily="34" charset="0"/>
        <a:buChar char="◦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170000" indent="-205740" algn="l" defTabSz="822960" rtl="0" eaLnBrk="1" latinLnBrk="0" hangingPunct="1">
        <a:lnSpc>
          <a:spcPct val="90000"/>
        </a:lnSpc>
        <a:spcBef>
          <a:spcPts val="180"/>
        </a:spcBef>
        <a:spcAft>
          <a:spcPts val="360"/>
        </a:spcAft>
        <a:buClr>
          <a:schemeClr val="accent1"/>
        </a:buClr>
        <a:buFont typeface="Calibri" pitchFamily="34" charset="0"/>
        <a:buChar char="◦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350000" indent="-205740" algn="l" defTabSz="822960" rtl="0" eaLnBrk="1" latinLnBrk="0" hangingPunct="1">
        <a:lnSpc>
          <a:spcPct val="90000"/>
        </a:lnSpc>
        <a:spcBef>
          <a:spcPts val="180"/>
        </a:spcBef>
        <a:spcAft>
          <a:spcPts val="360"/>
        </a:spcAft>
        <a:buClr>
          <a:schemeClr val="accent1"/>
        </a:buClr>
        <a:buFont typeface="Calibri" pitchFamily="34" charset="0"/>
        <a:buChar char="◦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530000" indent="-205740" algn="l" defTabSz="822960" rtl="0" eaLnBrk="1" latinLnBrk="0" hangingPunct="1">
        <a:lnSpc>
          <a:spcPct val="90000"/>
        </a:lnSpc>
        <a:spcBef>
          <a:spcPts val="180"/>
        </a:spcBef>
        <a:spcAft>
          <a:spcPts val="360"/>
        </a:spcAft>
        <a:buClr>
          <a:schemeClr val="accent1"/>
        </a:buClr>
        <a:buFont typeface="Calibri" pitchFamily="34" charset="0"/>
        <a:buChar char="◦"/>
        <a:defRPr sz="12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6.JPG"/><Relationship Id="rId6" Type="http://schemas.openxmlformats.org/officeDocument/2006/relationships/image" Target="../media/image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7552" y="685800"/>
            <a:ext cx="9052560" cy="3566160"/>
          </a:xfrm>
        </p:spPr>
        <p:txBody>
          <a:bodyPr>
            <a:normAutofit/>
          </a:bodyPr>
          <a:lstStyle/>
          <a:p>
            <a:r>
              <a:rPr lang="en-US" sz="6500" dirty="0" smtClean="0"/>
              <a:t>EE447 Senior Lab Design</a:t>
            </a:r>
            <a:endParaRPr lang="en-US" sz="65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0046" y="4455620"/>
            <a:ext cx="9052560" cy="179278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en-US" sz="1800" b="1" dirty="0"/>
              <a:t>Rachel Gaines</a:t>
            </a:r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en-US" sz="1800" b="1" dirty="0"/>
              <a:t>Javier </a:t>
            </a:r>
            <a:r>
              <a:rPr lang="en-US" sz="1800" b="1" dirty="0" err="1" smtClean="0"/>
              <a:t>Maccossay</a:t>
            </a:r>
            <a:endParaRPr lang="en-US" sz="1800" b="1" dirty="0"/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en-US" sz="1800" b="1" dirty="0"/>
              <a:t>Kelly Moran</a:t>
            </a:r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en-US" sz="1800" b="1" dirty="0"/>
              <a:t>Gabriel </a:t>
            </a:r>
            <a:r>
              <a:rPr lang="en-US" sz="1800" b="1" dirty="0" err="1"/>
              <a:t>Rigney</a:t>
            </a:r>
            <a:endParaRPr lang="en-US" sz="1800" b="1" dirty="0"/>
          </a:p>
          <a:p>
            <a:pPr>
              <a:lnSpc>
                <a:spcPct val="110000"/>
              </a:lnSpc>
              <a:spcBef>
                <a:spcPts val="200"/>
              </a:spcBef>
            </a:pPr>
            <a:endParaRPr lang="en-US" sz="1800" b="1" cap="none" dirty="0">
              <a:latin typeface="Calibri Light" charset="0"/>
              <a:ea typeface="Calibri Light" charset="0"/>
              <a:cs typeface="Calibri Light" charset="0"/>
            </a:endParaRPr>
          </a:p>
          <a:p>
            <a:endParaRPr lang="en-US" sz="1800" b="1" cap="none" dirty="0">
              <a:latin typeface="Calibri Light" charset="0"/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37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10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Future Prospects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1808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Appendix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7650" y="1600200"/>
            <a:ext cx="10434638" cy="365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1081" y="1177191"/>
            <a:ext cx="899160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/>
              <a:t>Small wallet alarm using LM555 converting from DC to AC</a:t>
            </a:r>
          </a:p>
        </p:txBody>
      </p:sp>
      <p:pic>
        <p:nvPicPr>
          <p:cNvPr id="2" name="IMG_763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6280" y="2045664"/>
            <a:ext cx="1680237" cy="298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5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11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Future Prospects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1808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Appendix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7650" y="1600200"/>
            <a:ext cx="10434638" cy="365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1081" y="1177191"/>
            <a:ext cx="899160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2"/>
            </a:pPr>
            <a:r>
              <a:rPr lang="en-US" sz="2000" dirty="0" smtClean="0"/>
              <a:t>Timing circuit using TLC 3702 and LED</a:t>
            </a:r>
          </a:p>
        </p:txBody>
      </p:sp>
      <p:pic>
        <p:nvPicPr>
          <p:cNvPr id="2" name="IMG_778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8204" y="1840058"/>
            <a:ext cx="1937354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79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12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Future Prospects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1808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Appendix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7650" y="1600200"/>
            <a:ext cx="10434638" cy="365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1081" y="1177191"/>
            <a:ext cx="899160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sz="2000" dirty="0" smtClean="0"/>
              <a:t>Derivation of Market </a:t>
            </a:r>
            <a:r>
              <a:rPr lang="en-US" sz="2000" dirty="0"/>
              <a:t>S</a:t>
            </a:r>
            <a:r>
              <a:rPr lang="en-US" sz="2000" dirty="0" smtClean="0"/>
              <a:t>ize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" y="1727200"/>
            <a:ext cx="49403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675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2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8600" y="240268"/>
            <a:ext cx="18144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Overview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0600" y="1066800"/>
            <a:ext cx="9220200" cy="33239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Invention 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Similar Patented Technology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Distinguishing Features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Application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Business Plan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Future Prospects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04875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3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b="1" dirty="0">
              <a:solidFill>
                <a:schemeClr val="accent1"/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b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b="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Future Prospects</a:t>
            </a: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66800" y="923091"/>
            <a:ext cx="899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The Anti-Theft </a:t>
            </a:r>
            <a:r>
              <a:rPr lang="en-US" sz="2000" b="1" dirty="0"/>
              <a:t>H</a:t>
            </a:r>
            <a:r>
              <a:rPr lang="en-US" sz="2000" b="1" dirty="0" smtClean="0"/>
              <a:t>olster is a simple, affordable solution to pickpocketing that alerts a user when their wallet has been removed from their person</a:t>
            </a:r>
            <a:endParaRPr lang="en-US" sz="20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066800" y="1827074"/>
            <a:ext cx="8991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/>
              <a:t>H</a:t>
            </a:r>
            <a:r>
              <a:rPr lang="en-US" sz="2000" dirty="0" smtClean="0"/>
              <a:t>olster </a:t>
            </a:r>
            <a:r>
              <a:rPr lang="en-US" sz="2000" dirty="0"/>
              <a:t>that can be clipped onto a belt loop or slipped into a </a:t>
            </a:r>
            <a:r>
              <a:rPr lang="en-US" sz="2000" dirty="0" smtClean="0"/>
              <a:t>pocket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Wallet, </a:t>
            </a:r>
            <a:r>
              <a:rPr lang="en-US" sz="2000" dirty="0"/>
              <a:t>cell phone, or comparably sized item can be secured in the </a:t>
            </a:r>
            <a:r>
              <a:rPr lang="en-US" sz="2000" dirty="0" smtClean="0"/>
              <a:t>holster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When armed, siren activates if holster's contents are removed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32415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Anti-Theft </a:t>
            </a:r>
            <a:r>
              <a:rPr lang="en-US" sz="3200" b="1" dirty="0">
                <a:solidFill>
                  <a:schemeClr val="accent1"/>
                </a:solidFill>
              </a:rPr>
              <a:t>Holster</a:t>
            </a: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53" r="11667" b="16817"/>
          <a:stretch/>
        </p:blipFill>
        <p:spPr>
          <a:xfrm rot="10800000">
            <a:off x="2533650" y="3379982"/>
            <a:ext cx="5390607" cy="203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30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/>
        </p:nvSpPr>
        <p:spPr>
          <a:xfrm>
            <a:off x="8438056" y="1924688"/>
            <a:ext cx="1853383" cy="2223800"/>
          </a:xfrm>
          <a:prstGeom prst="rect">
            <a:avLst/>
          </a:prstGeom>
          <a:solidFill>
            <a:srgbClr val="E8D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452417" y="1919280"/>
            <a:ext cx="1853383" cy="2223800"/>
          </a:xfrm>
          <a:prstGeom prst="rect">
            <a:avLst/>
          </a:prstGeom>
          <a:solidFill>
            <a:srgbClr val="E8D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232862" y="3622346"/>
            <a:ext cx="2119938" cy="1794841"/>
          </a:xfrm>
          <a:prstGeom prst="rect">
            <a:avLst/>
          </a:prstGeom>
          <a:solidFill>
            <a:srgbClr val="E8D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4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b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b="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Future Prospects</a:t>
            </a: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66800" y="923091"/>
            <a:ext cx="899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Our anti-theft wallet would fall into the class </a:t>
            </a:r>
            <a:r>
              <a:rPr lang="en-US" sz="2000" b="1" i="1" dirty="0"/>
              <a:t>p</a:t>
            </a:r>
            <a:r>
              <a:rPr lang="en-US" sz="2000" b="1" i="1" dirty="0" smtClean="0"/>
              <a:t>urses</a:t>
            </a:r>
            <a:r>
              <a:rPr lang="en-US" sz="2000" b="1" i="1" dirty="0"/>
              <a:t>, wallets and protective </a:t>
            </a:r>
            <a:r>
              <a:rPr lang="en-US" sz="2000" b="1" i="1" dirty="0" smtClean="0"/>
              <a:t>covers </a:t>
            </a:r>
            <a:r>
              <a:rPr lang="en-US" sz="2000" b="1" dirty="0" smtClean="0"/>
              <a:t>(150) and subclass </a:t>
            </a:r>
            <a:r>
              <a:rPr lang="en-US" sz="2000" b="1" i="1" dirty="0" smtClean="0"/>
              <a:t>theft or loss resistant </a:t>
            </a:r>
            <a:r>
              <a:rPr lang="en-US" sz="2000" b="1" dirty="0" smtClean="0"/>
              <a:t>(102)</a:t>
            </a:r>
            <a:r>
              <a:rPr lang="en-US" sz="2000" b="1" i="1" dirty="0"/>
              <a:t> </a:t>
            </a:r>
            <a:r>
              <a:rPr lang="en-US" sz="2000" b="1" dirty="0"/>
              <a:t>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49989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Similar Patented Technology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6800" y="1903274"/>
            <a:ext cx="44195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Robbery-Preventing </a:t>
            </a:r>
            <a:r>
              <a:rPr lang="en-US" dirty="0"/>
              <a:t>and </a:t>
            </a:r>
            <a:r>
              <a:rPr lang="en-US" dirty="0" smtClean="0"/>
              <a:t>Body-Protecting </a:t>
            </a:r>
            <a:r>
              <a:rPr lang="en-US" dirty="0"/>
              <a:t>H</a:t>
            </a:r>
            <a:r>
              <a:rPr lang="en-US" dirty="0" smtClean="0"/>
              <a:t>andbag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Alarm for Car Shaped Object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Steal and Burglar Preventive Purse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Bag Alarm Device</a:t>
            </a:r>
          </a:p>
          <a:p>
            <a:endParaRPr lang="en-US" dirty="0"/>
          </a:p>
        </p:txBody>
      </p:sp>
      <p:sp>
        <p:nvSpPr>
          <p:cNvPr id="24" name="Oval 23"/>
          <p:cNvSpPr/>
          <p:nvPr/>
        </p:nvSpPr>
        <p:spPr>
          <a:xfrm>
            <a:off x="1143000" y="3494266"/>
            <a:ext cx="304800" cy="316042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55"/>
          <a:stretch/>
        </p:blipFill>
        <p:spPr>
          <a:xfrm>
            <a:off x="1470362" y="3746955"/>
            <a:ext cx="1700319" cy="1545622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3484645" y="3596583"/>
            <a:ext cx="2824126" cy="1794841"/>
          </a:xfrm>
          <a:prstGeom prst="rect">
            <a:avLst/>
          </a:prstGeom>
          <a:solidFill>
            <a:srgbClr val="E8D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" t="16498" r="14384" b="14764"/>
          <a:stretch/>
        </p:blipFill>
        <p:spPr>
          <a:xfrm>
            <a:off x="3640733" y="3724846"/>
            <a:ext cx="2531467" cy="1538314"/>
          </a:xfrm>
          <a:prstGeom prst="rect">
            <a:avLst/>
          </a:prstGeom>
        </p:spPr>
      </p:pic>
      <p:sp>
        <p:nvSpPr>
          <p:cNvPr id="33" name="Oval 32"/>
          <p:cNvSpPr/>
          <p:nvPr/>
        </p:nvSpPr>
        <p:spPr>
          <a:xfrm>
            <a:off x="3413760" y="3468503"/>
            <a:ext cx="320040" cy="316042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673" y="2080995"/>
            <a:ext cx="1579273" cy="18966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0"/>
          <a:stretch/>
        </p:blipFill>
        <p:spPr>
          <a:xfrm>
            <a:off x="8559487" y="2037444"/>
            <a:ext cx="1610520" cy="1998287"/>
          </a:xfrm>
          <a:prstGeom prst="rect">
            <a:avLst/>
          </a:prstGeom>
        </p:spPr>
      </p:pic>
      <p:sp>
        <p:nvSpPr>
          <p:cNvPr id="35" name="Oval 34"/>
          <p:cNvSpPr/>
          <p:nvPr/>
        </p:nvSpPr>
        <p:spPr>
          <a:xfrm>
            <a:off x="6381532" y="1791200"/>
            <a:ext cx="320040" cy="316042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7" name="Oval 36"/>
          <p:cNvSpPr/>
          <p:nvPr/>
        </p:nvSpPr>
        <p:spPr>
          <a:xfrm>
            <a:off x="8367171" y="1796608"/>
            <a:ext cx="320040" cy="316042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410137" y="4324173"/>
            <a:ext cx="1895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Alarm sounds when wire is broken</a:t>
            </a:r>
            <a:endParaRPr lang="en-US" sz="1400" dirty="0">
              <a:solidFill>
                <a:schemeClr val="accent2"/>
              </a:solidFill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H="1" flipV="1">
            <a:off x="6916342" y="3417046"/>
            <a:ext cx="221876" cy="907127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475" y="3938973"/>
            <a:ext cx="12416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Buzzer activates immediately when magnet members are separated</a:t>
            </a:r>
            <a:endParaRPr lang="en-US" sz="1400" dirty="0">
              <a:solidFill>
                <a:schemeClr val="accent2"/>
              </a:solidFill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1131496" y="4557512"/>
            <a:ext cx="647973" cy="185765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268282" y="4938389"/>
            <a:ext cx="2169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Adjustable alarm </a:t>
            </a:r>
            <a:r>
              <a:rPr lang="en-US" sz="1400" smtClean="0">
                <a:solidFill>
                  <a:schemeClr val="accent2"/>
                </a:solidFill>
              </a:rPr>
              <a:t>to sound when card is absent</a:t>
            </a:r>
            <a:endParaRPr lang="en-US" sz="1400" dirty="0">
              <a:solidFill>
                <a:schemeClr val="accent2"/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5105400" y="5028486"/>
            <a:ext cx="1347018" cy="251860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416915" y="4494003"/>
            <a:ext cx="18956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Audio and visual alarms when bar is in closed position</a:t>
            </a:r>
            <a:endParaRPr lang="en-US" sz="1400" dirty="0">
              <a:solidFill>
                <a:schemeClr val="accent2"/>
              </a:solidFill>
            </a:endParaRPr>
          </a:p>
        </p:txBody>
      </p:sp>
      <p:cxnSp>
        <p:nvCxnSpPr>
          <p:cNvPr id="56" name="Straight Arrow Connector 55"/>
          <p:cNvCxnSpPr>
            <a:stCxn id="55" idx="0"/>
          </p:cNvCxnSpPr>
          <p:nvPr/>
        </p:nvCxnSpPr>
        <p:spPr>
          <a:xfrm flipV="1">
            <a:off x="9364747" y="2780438"/>
            <a:ext cx="0" cy="1713565"/>
          </a:xfrm>
          <a:prstGeom prst="straightConnector1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76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1" t="18766" r="7759" b="5123"/>
          <a:stretch/>
        </p:blipFill>
        <p:spPr>
          <a:xfrm rot="5400000">
            <a:off x="2609121" y="2404205"/>
            <a:ext cx="3395483" cy="2356796"/>
          </a:xfrm>
          <a:prstGeom prst="rect">
            <a:avLst/>
          </a:prstGeom>
        </p:spPr>
      </p:pic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5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b="1" dirty="0">
              <a:solidFill>
                <a:schemeClr val="accent1"/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Future Prospects</a:t>
            </a: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66800" y="923091"/>
            <a:ext cx="899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Our invention is unique </a:t>
            </a:r>
            <a:r>
              <a:rPr lang="en-US" sz="2000" b="1" dirty="0" smtClean="0"/>
              <a:t>in that the wallet and holster form a pair that prevents theft and forgetfulness</a:t>
            </a:r>
            <a:endParaRPr lang="en-US" sz="2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41336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Distinguishing Features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24276" y="4290814"/>
            <a:ext cx="2113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Alarm sounds 1 min after wallet has been missing </a:t>
            </a:r>
          </a:p>
        </p:txBody>
      </p:sp>
      <p:cxnSp>
        <p:nvCxnSpPr>
          <p:cNvPr id="17" name="Straight Arrow Connector 16"/>
          <p:cNvCxnSpPr>
            <a:stCxn id="16" idx="0"/>
          </p:cNvCxnSpPr>
          <p:nvPr/>
        </p:nvCxnSpPr>
        <p:spPr>
          <a:xfrm flipV="1">
            <a:off x="1981200" y="3713359"/>
            <a:ext cx="1981200" cy="577455"/>
          </a:xfrm>
          <a:prstGeom prst="straightConnector1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9446" y="1862949"/>
            <a:ext cx="2113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Activation switch to arm device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2819400" y="2377477"/>
            <a:ext cx="2083076" cy="312776"/>
          </a:xfrm>
          <a:prstGeom prst="straightConnector1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52362" y="1944826"/>
            <a:ext cx="1802725" cy="320484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5794325" y="2530798"/>
            <a:ext cx="2113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Alarm sounds until placed </a:t>
            </a:r>
            <a:r>
              <a:rPr lang="en-US" smtClean="0">
                <a:solidFill>
                  <a:schemeClr val="accent2"/>
                </a:solidFill>
              </a:rPr>
              <a:t>back in holster</a:t>
            </a:r>
            <a:endParaRPr lang="en-US" dirty="0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128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6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Future Prospects</a:t>
            </a: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66800" y="923091"/>
            <a:ext cx="8991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The Anti-Theft Holster is aimed at alleviating the problem of pickpocketing for members of society </a:t>
            </a:r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21265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Application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66800" y="1827074"/>
            <a:ext cx="8991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Pickpocketing is on the rise in major cities, especially in Europe</a:t>
            </a:r>
            <a:endParaRPr lang="en-US" sz="2000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Ethical and Societally Helpful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Evolved from Tazer Wallet Idea</a:t>
            </a:r>
          </a:p>
        </p:txBody>
      </p:sp>
    </p:spTree>
    <p:extLst>
      <p:ext uri="{BB962C8B-B14F-4D97-AF65-F5344CB8AC3E}">
        <p14:creationId xmlns:p14="http://schemas.microsoft.com/office/powerpoint/2010/main" val="123486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7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Future Prospects</a:t>
            </a: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66800" y="923091"/>
            <a:ext cx="899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The Anti-Theft Holster has the potential to provide moderate returns in the United States, with an even larger potential for profitability overseas </a:t>
            </a:r>
            <a:endParaRPr lang="en-US" sz="2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24865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Business Plan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24052" y="2250383"/>
            <a:ext cx="4419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z="1600" b="1" dirty="0" smtClean="0"/>
              <a:t>Target Customer:  </a:t>
            </a:r>
            <a:r>
              <a:rPr lang="en-US" sz="1600" dirty="0" smtClean="0"/>
              <a:t>Middle aged/living in metropolis 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z="1600" b="1" dirty="0" smtClean="0"/>
              <a:t>Number of Target Customers:  </a:t>
            </a:r>
            <a:r>
              <a:rPr lang="en-US" sz="1600" dirty="0" smtClean="0"/>
              <a:t>141.15 million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z="1600" b="1" dirty="0" smtClean="0"/>
              <a:t>Penetration Rate: </a:t>
            </a:r>
            <a:r>
              <a:rPr lang="en-US" sz="1600" dirty="0"/>
              <a:t>1</a:t>
            </a:r>
            <a:r>
              <a:rPr lang="en-US" sz="1600" dirty="0" smtClean="0"/>
              <a:t>%</a:t>
            </a:r>
          </a:p>
          <a:p>
            <a:pPr indent="349250">
              <a:lnSpc>
                <a:spcPct val="150000"/>
              </a:lnSpc>
              <a:buClr>
                <a:schemeClr val="tx1"/>
              </a:buClr>
            </a:pPr>
            <a:r>
              <a:rPr lang="en-US" sz="1600" b="1" u="sng" dirty="0"/>
              <a:t>Market </a:t>
            </a:r>
            <a:r>
              <a:rPr lang="en-US" sz="1600" b="1" u="sng" dirty="0" smtClean="0"/>
              <a:t>Size:  </a:t>
            </a:r>
            <a:r>
              <a:rPr lang="en-US" sz="1600" u="sng" dirty="0" smtClean="0"/>
              <a:t>1.41 million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638800" y="1864008"/>
            <a:ext cx="4419600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Market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66801" y="1864008"/>
            <a:ext cx="4267200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Production Costs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35844" y="2250383"/>
            <a:ext cx="4419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z="1600" b="1" dirty="0" smtClean="0"/>
              <a:t>Prototype Cost Breakdown</a:t>
            </a:r>
          </a:p>
          <a:p>
            <a:pPr marL="742950" lvl="1" indent="-285750">
              <a:buClr>
                <a:schemeClr val="tx1"/>
              </a:buClr>
              <a:buFont typeface="Arial" charset="0"/>
              <a:buChar char="•"/>
            </a:pPr>
            <a:r>
              <a:rPr lang="en-US" sz="1600" dirty="0" smtClean="0"/>
              <a:t>Battery Pack: $3.25</a:t>
            </a:r>
          </a:p>
          <a:p>
            <a:pPr marL="742950" lvl="1" indent="-285750">
              <a:buClr>
                <a:schemeClr val="tx1"/>
              </a:buClr>
              <a:buFont typeface="Arial" charset="0"/>
              <a:buChar char="•"/>
            </a:pPr>
            <a:r>
              <a:rPr lang="en-US" sz="1600" dirty="0" err="1" smtClean="0"/>
              <a:t>Piezzo</a:t>
            </a:r>
            <a:r>
              <a:rPr lang="en-US" sz="1600" dirty="0" smtClean="0"/>
              <a:t> Buzzer: $4.00</a:t>
            </a:r>
          </a:p>
          <a:p>
            <a:pPr marL="742950" lvl="1" indent="-285750">
              <a:buClr>
                <a:schemeClr val="tx1"/>
              </a:buClr>
              <a:buFont typeface="Arial" charset="0"/>
              <a:buChar char="•"/>
            </a:pPr>
            <a:r>
              <a:rPr lang="en-US" sz="1600" dirty="0" smtClean="0"/>
              <a:t>Apparatus Materials: &lt;$0.75</a:t>
            </a:r>
          </a:p>
          <a:p>
            <a:pPr marL="742950" lvl="1" indent="-285750">
              <a:buClr>
                <a:schemeClr val="tx1"/>
              </a:buClr>
              <a:buFont typeface="Arial" charset="0"/>
              <a:buChar char="•"/>
            </a:pPr>
            <a:r>
              <a:rPr lang="en-US" sz="1600" u="sng" dirty="0" smtClean="0"/>
              <a:t>Total Cost: $8.00</a:t>
            </a:r>
          </a:p>
          <a:p>
            <a:pPr>
              <a:buClr>
                <a:schemeClr val="tx1"/>
              </a:buClr>
            </a:pPr>
            <a:endParaRPr lang="en-US" sz="1600" b="1" i="1" dirty="0" smtClean="0"/>
          </a:p>
          <a:p>
            <a:pPr>
              <a:buClr>
                <a:schemeClr val="tx1"/>
              </a:buClr>
            </a:pPr>
            <a:endParaRPr lang="en-US" sz="1600" b="1" i="1" dirty="0" smtClean="0"/>
          </a:p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en-US" sz="1600" b="1" i="1" dirty="0" smtClean="0"/>
              <a:t>Manufacturing Haircut: </a:t>
            </a:r>
            <a:r>
              <a:rPr lang="en-US" sz="1600" i="1" dirty="0" smtClean="0"/>
              <a:t>20%</a:t>
            </a:r>
          </a:p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en-US" sz="1600" b="1" dirty="0" smtClean="0"/>
              <a:t>Total Cost: </a:t>
            </a:r>
            <a:r>
              <a:rPr lang="en-US" sz="1600" dirty="0" smtClean="0"/>
              <a:t>$6.4</a:t>
            </a:r>
          </a:p>
          <a:p>
            <a:pPr algn="ctr">
              <a:lnSpc>
                <a:spcPct val="150000"/>
              </a:lnSpc>
              <a:buClr>
                <a:schemeClr val="tx1"/>
              </a:buClr>
            </a:pPr>
            <a:r>
              <a:rPr lang="en-US" sz="1600" b="1" dirty="0" smtClean="0"/>
              <a:t>Retail Price: </a:t>
            </a:r>
            <a:r>
              <a:rPr lang="en-US" sz="1600" dirty="0" smtClean="0"/>
              <a:t>$15</a:t>
            </a:r>
          </a:p>
        </p:txBody>
      </p:sp>
      <p:sp>
        <p:nvSpPr>
          <p:cNvPr id="3" name="Rectangle 2"/>
          <p:cNvSpPr/>
          <p:nvPr/>
        </p:nvSpPr>
        <p:spPr>
          <a:xfrm>
            <a:off x="1066800" y="4114800"/>
            <a:ext cx="8991600" cy="1212562"/>
          </a:xfrm>
          <a:prstGeom prst="rect">
            <a:avLst/>
          </a:prstGeom>
          <a:noFill/>
          <a:ln w="28575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qual 3"/>
          <p:cNvSpPr/>
          <p:nvPr/>
        </p:nvSpPr>
        <p:spPr>
          <a:xfrm>
            <a:off x="5029200" y="4392496"/>
            <a:ext cx="914400" cy="6858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963478" y="4261977"/>
            <a:ext cx="1885122" cy="917560"/>
          </a:xfrm>
          <a:prstGeom prst="rect">
            <a:avLst/>
          </a:prstGeom>
          <a:solidFill>
            <a:srgbClr val="E8D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accent1"/>
                </a:solidFill>
              </a:rPr>
              <a:t>Revenue</a:t>
            </a:r>
          </a:p>
          <a:p>
            <a:pPr algn="ctr"/>
            <a:r>
              <a:rPr lang="en-US" sz="2500" dirty="0" smtClean="0">
                <a:solidFill>
                  <a:schemeClr val="accent1"/>
                </a:solidFill>
              </a:rPr>
              <a:t>21.2 MN</a:t>
            </a:r>
            <a:endParaRPr lang="en-US" sz="2500" dirty="0">
              <a:solidFill>
                <a:schemeClr val="accent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001000" y="4261977"/>
            <a:ext cx="1905000" cy="917560"/>
          </a:xfrm>
          <a:prstGeom prst="rect">
            <a:avLst/>
          </a:prstGeom>
          <a:solidFill>
            <a:srgbClr val="E8D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accent1"/>
                </a:solidFill>
              </a:rPr>
              <a:t>Profit</a:t>
            </a:r>
          </a:p>
          <a:p>
            <a:pPr algn="ctr"/>
            <a:r>
              <a:rPr lang="en-US" sz="2500" dirty="0" smtClean="0">
                <a:solidFill>
                  <a:schemeClr val="accent1"/>
                </a:solidFill>
              </a:rPr>
              <a:t>12.1 MN</a:t>
            </a:r>
            <a:endParaRPr lang="en-US" sz="2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041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8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TXihei" pitchFamily="2" charset="-122"/>
              </a:rPr>
              <a:t>Future Prospects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66800" y="923091"/>
            <a:ext cx="8991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Future versions of the holster could come in deluxe and standard models and feature more advanced circuitry  </a:t>
            </a:r>
            <a:endParaRPr lang="en-US" sz="2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3044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Future Prospects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pic>
        <p:nvPicPr>
          <p:cNvPr id="1026" name="Picture 2" descr="MG_77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00228"/>
            <a:ext cx="3674546" cy="3272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066800" y="1827074"/>
            <a:ext cx="5181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Siren attached to the wallet as well as holster 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More complex circuitry for enhanced user experience 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Decreased size, versions for purses and other wallet styles </a:t>
            </a:r>
            <a:endParaRPr lang="en-US" sz="2000" dirty="0" smtClean="0"/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/>
              <a:t>Smaller batteries, smaller buzzer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7255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 txBox="1">
            <a:spLocks noChangeArrowheads="1"/>
          </p:cNvSpPr>
          <p:nvPr/>
        </p:nvSpPr>
        <p:spPr>
          <a:xfrm>
            <a:off x="10363200" y="6507163"/>
            <a:ext cx="476250" cy="274637"/>
          </a:xfrm>
          <a:prstGeom prst="rect">
            <a:avLst/>
          </a:prstGeom>
        </p:spPr>
        <p:txBody>
          <a:bodyPr/>
          <a:lstStyle>
            <a:lvl1pPr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109855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109855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fld id="{1718A9FD-E40B-4E7D-A18D-63BC5FFB7B86}" type="slidenum">
              <a:rPr lang="en-US" altLang="zh-CN" sz="1200">
                <a:latin typeface="+mj-lt"/>
                <a:ea typeface="SimSun" pitchFamily="2" charset="-122"/>
              </a:rPr>
              <a:pPr algn="ctr"/>
              <a:t>9</a:t>
            </a:fld>
            <a:endParaRPr lang="en-US" altLang="zh-CN" sz="1200" dirty="0">
              <a:latin typeface="+mj-lt"/>
              <a:ea typeface="SimSun" pitchFamily="2" charset="-122"/>
            </a:endParaRPr>
          </a:p>
        </p:txBody>
      </p:sp>
      <p:sp>
        <p:nvSpPr>
          <p:cNvPr id="9" name="Line 28"/>
          <p:cNvSpPr>
            <a:spLocks noChangeShapeType="1"/>
          </p:cNvSpPr>
          <p:nvPr/>
        </p:nvSpPr>
        <p:spPr bwMode="auto">
          <a:xfrm>
            <a:off x="228600" y="246063"/>
            <a:ext cx="1045686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 bwMode="auto">
          <a:xfrm>
            <a:off x="228600" y="5527993"/>
            <a:ext cx="10464800" cy="731520"/>
            <a:chOff x="290513" y="4448367"/>
            <a:chExt cx="10104054" cy="1653983"/>
          </a:xfrm>
        </p:grpSpPr>
        <p:sp>
          <p:nvSpPr>
            <p:cNvPr id="11" name="Line 30"/>
            <p:cNvSpPr>
              <a:spLocks noChangeShapeType="1"/>
            </p:cNvSpPr>
            <p:nvPr/>
          </p:nvSpPr>
          <p:spPr bwMode="auto">
            <a:xfrm>
              <a:off x="290513" y="6102350"/>
              <a:ext cx="10093325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  <p:sp>
          <p:nvSpPr>
            <p:cNvPr id="12" name="Line 29"/>
            <p:cNvSpPr>
              <a:spLocks noChangeShapeType="1"/>
            </p:cNvSpPr>
            <p:nvPr/>
          </p:nvSpPr>
          <p:spPr bwMode="auto">
            <a:xfrm>
              <a:off x="308906" y="4448367"/>
              <a:ext cx="10085661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defTabSz="109910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>
                <a:latin typeface="+mn-lt"/>
                <a:cs typeface="+mn-cs"/>
              </a:endParaRPr>
            </a:p>
          </p:txBody>
        </p:sp>
      </p:grpSp>
      <p:sp>
        <p:nvSpPr>
          <p:cNvPr id="13" name="Rectangle 3"/>
          <p:cNvSpPr>
            <a:spLocks noGrp="1" noChangeArrowheads="1"/>
          </p:cNvSpPr>
          <p:nvPr/>
        </p:nvSpPr>
        <p:spPr bwMode="auto">
          <a:xfrm>
            <a:off x="3171824" y="5575011"/>
            <a:ext cx="23145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Invention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Similar Patented Technology</a:t>
            </a:r>
          </a:p>
          <a:p>
            <a:pPr marL="342900" lvl="1" indent="-342900" defTabSz="1098550">
              <a:spcBef>
                <a:spcPct val="20000"/>
              </a:spcBef>
              <a:buFont typeface="Calibri" pitchFamily="34" charset="0"/>
              <a:buAutoNum type="arabicPeriod" startAt="2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imSun" pitchFamily="2" charset="-122"/>
              </a:rPr>
              <a:t>Distinguishing Features</a:t>
            </a:r>
            <a:endParaRPr lang="en-US" altLang="zh-CN" sz="1100" dirty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imSun" pitchFamily="2" charset="-122"/>
            </a:endParaRPr>
          </a:p>
        </p:txBody>
      </p:sp>
      <p:sp>
        <p:nvSpPr>
          <p:cNvPr id="14" name="Rectangle 3"/>
          <p:cNvSpPr>
            <a:spLocks noGrp="1" noChangeArrowheads="1"/>
          </p:cNvSpPr>
          <p:nvPr/>
        </p:nvSpPr>
        <p:spPr bwMode="auto">
          <a:xfrm>
            <a:off x="200025" y="5562600"/>
            <a:ext cx="1781175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098550">
              <a:spcBef>
                <a:spcPct val="20000"/>
              </a:spcBef>
            </a:pPr>
            <a:r>
              <a:rPr lang="en-US" altLang="zh-CN" sz="1200" b="1" dirty="0" smtClean="0">
                <a:latin typeface="Calibri" pitchFamily="34" charset="0"/>
                <a:ea typeface="SimSun" pitchFamily="2" charset="-122"/>
              </a:rPr>
              <a:t>Name of Invention</a:t>
            </a:r>
            <a:endParaRPr lang="en-US" altLang="zh-CN" sz="1200" b="1" dirty="0">
              <a:latin typeface="Calibri" pitchFamily="34" charset="0"/>
              <a:ea typeface="SimSun" pitchFamily="2" charset="-122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285999" y="5638800"/>
            <a:ext cx="1" cy="5429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3"/>
          <p:cNvSpPr>
            <a:spLocks noGrp="1" noChangeArrowheads="1"/>
          </p:cNvSpPr>
          <p:nvPr/>
        </p:nvSpPr>
        <p:spPr bwMode="auto">
          <a:xfrm>
            <a:off x="5526881" y="5565342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Application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Business Plan</a:t>
            </a:r>
          </a:p>
          <a:p>
            <a:pPr marL="228600" lvl="1" indent="-228600" defTabSz="1098550">
              <a:spcBef>
                <a:spcPct val="20000"/>
              </a:spcBef>
              <a:buAutoNum type="arabicPeriod" startAt="4"/>
            </a:pPr>
            <a:r>
              <a:rPr lang="en-US" altLang="zh-CN" sz="1100" dirty="0" smtClean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STXihei" pitchFamily="2" charset="-122"/>
              </a:rPr>
              <a:t>Future Prospects</a:t>
            </a:r>
          </a:p>
        </p:txBody>
      </p:sp>
      <p:sp>
        <p:nvSpPr>
          <p:cNvPr id="20" name="Line 12"/>
          <p:cNvSpPr>
            <a:spLocks noChangeShapeType="1"/>
          </p:cNvSpPr>
          <p:nvPr/>
        </p:nvSpPr>
        <p:spPr bwMode="auto">
          <a:xfrm>
            <a:off x="247650" y="838200"/>
            <a:ext cx="2286000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defTabSz="109910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>
              <a:latin typeface="+mn-lt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8600" y="240268"/>
            <a:ext cx="1808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</a:rPr>
              <a:t>Appendix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/>
        </p:nvSpPr>
        <p:spPr bwMode="auto">
          <a:xfrm>
            <a:off x="7279481" y="5575011"/>
            <a:ext cx="2778919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 startAt="7"/>
              <a:tabLst/>
              <a:defRPr/>
            </a:pPr>
            <a:r>
              <a:rPr lang="en-US" altLang="zh-CN" sz="1100" b="1" dirty="0" smtClean="0">
                <a:solidFill>
                  <a:schemeClr val="accent1"/>
                </a:solidFill>
                <a:latin typeface="Calibri" pitchFamily="34" charset="0"/>
                <a:ea typeface="STXihei" pitchFamily="2" charset="-122"/>
              </a:rPr>
              <a:t>Appendix </a:t>
            </a:r>
          </a:p>
          <a:p>
            <a:pPr marL="228600" marR="0" lvl="1" indent="-228600" defTabSz="109855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AutoNum type="arabicPeriod" startAt="7"/>
              <a:tabLst/>
              <a:defRPr/>
            </a:pPr>
            <a:endParaRPr lang="en-US" altLang="zh-CN" sz="1100" b="0" dirty="0" smtClean="0">
              <a:solidFill>
                <a:schemeClr val="bg1">
                  <a:lumMod val="65000"/>
                </a:schemeClr>
              </a:solidFill>
              <a:latin typeface="Calibri" pitchFamily="34" charset="0"/>
              <a:ea typeface="STXihei" pitchFamily="2" charset="-122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7650" y="1600200"/>
            <a:ext cx="10434638" cy="365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31081" y="1177191"/>
            <a:ext cx="8991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/>
              <a:t>Small wallet alarm using LM555 converting from DC to AC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/>
              <a:t>Timing circuit using TLC 3702 and LED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/>
              <a:t>Derivation of Market </a:t>
            </a:r>
            <a:r>
              <a:rPr lang="en-US" sz="2000" dirty="0"/>
              <a:t>S</a:t>
            </a:r>
            <a:r>
              <a:rPr lang="en-US" sz="2000" dirty="0" smtClean="0"/>
              <a:t>ize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1316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12579</TotalTime>
  <Words>659</Words>
  <Application>Microsoft Macintosh PowerPoint</Application>
  <PresentationFormat>Custom</PresentationFormat>
  <Paragraphs>190</Paragraphs>
  <Slides>12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SimSun</vt:lpstr>
      <vt:lpstr>STXihei</vt:lpstr>
      <vt:lpstr>宋体</vt:lpstr>
      <vt:lpstr>Retrospect</vt:lpstr>
      <vt:lpstr>EE447 Senior Lab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Clemence</dc:creator>
  <cp:lastModifiedBy>Rachel Gaines</cp:lastModifiedBy>
  <cp:revision>379</cp:revision>
  <dcterms:created xsi:type="dcterms:W3CDTF">2014-03-19T15:07:13Z</dcterms:created>
  <dcterms:modified xsi:type="dcterms:W3CDTF">2017-04-26T18:34:54Z</dcterms:modified>
</cp:coreProperties>
</file>

<file path=docProps/thumbnail.jpeg>
</file>